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Overpass Black"/>
      <p:bold r:id="rId32"/>
      <p:boldItalic r:id="rId33"/>
    </p:embeddedFont>
    <p:embeddedFont>
      <p:font typeface="Fira Sans Extra Condensed Medium"/>
      <p:regular r:id="rId34"/>
      <p:bold r:id="rId35"/>
      <p:italic r:id="rId36"/>
      <p:boldItalic r:id="rId37"/>
    </p:embeddedFont>
    <p:embeddedFont>
      <p:font typeface="Open Sans SemiBold"/>
      <p:regular r:id="rId38"/>
      <p:bold r:id="rId39"/>
      <p:italic r:id="rId40"/>
      <p:boldItalic r:id="rId41"/>
    </p:embeddedFont>
    <p:embeddedFont>
      <p:font typeface="Josefin Sans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italic.fntdata"/><Relationship Id="rId42" Type="http://schemas.openxmlformats.org/officeDocument/2006/relationships/font" Target="fonts/JosefinSans-regular.fntdata"/><Relationship Id="rId41" Type="http://schemas.openxmlformats.org/officeDocument/2006/relationships/font" Target="fonts/OpenSansSemiBold-boldItalic.fntdata"/><Relationship Id="rId44" Type="http://schemas.openxmlformats.org/officeDocument/2006/relationships/font" Target="fonts/JosefinSans-italic.fntdata"/><Relationship Id="rId43" Type="http://schemas.openxmlformats.org/officeDocument/2006/relationships/font" Target="fonts/JosefinSans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Josefin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OverpassBlack-boldItalic.fntdata"/><Relationship Id="rId32" Type="http://schemas.openxmlformats.org/officeDocument/2006/relationships/font" Target="fonts/OverpassBlack-bold.fntdata"/><Relationship Id="rId35" Type="http://schemas.openxmlformats.org/officeDocument/2006/relationships/font" Target="fonts/FiraSansExtraCondensedMedium-bold.fntdata"/><Relationship Id="rId34" Type="http://schemas.openxmlformats.org/officeDocument/2006/relationships/font" Target="fonts/FiraSansExtraCondensedMedium-regular.fntdata"/><Relationship Id="rId37" Type="http://schemas.openxmlformats.org/officeDocument/2006/relationships/font" Target="fonts/FiraSansExtraCondensedMedium-boldItalic.fntdata"/><Relationship Id="rId36" Type="http://schemas.openxmlformats.org/officeDocument/2006/relationships/font" Target="fonts/FiraSansExtraCondensedMedium-italic.fntdata"/><Relationship Id="rId39" Type="http://schemas.openxmlformats.org/officeDocument/2006/relationships/font" Target="fonts/OpenSansSemiBold-bold.fntdata"/><Relationship Id="rId38" Type="http://schemas.openxmlformats.org/officeDocument/2006/relationships/font" Target="fonts/OpenSansSemiBold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1077776fe1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" name="Google Shape;2204;g1077776fe1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1077776fe1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1" name="Google Shape;2211;g1077776fe1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1077776fe1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1077776fe1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1077776fe1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1077776fe1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107bdc183a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1" name="Google Shape;2231;g107bdc183a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107bdc183a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8" name="Google Shape;2238;g107bdc183a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107bdc183a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107bdc183a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107bdc183a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107bdc183a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107bdc183a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9" name="Google Shape;2259;g107bdc183a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1077776fe1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5" name="Google Shape;2265;g1077776fe1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a7274a182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a7274a182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g1077776fe1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2" name="Google Shape;2272;g1077776fe1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1077776fe1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1077776fe1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1077776fe1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6" name="Google Shape;2286;g1077776fe1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1077776fe1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1077776fe1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g1077776fe1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0" name="Google Shape;2300;g1077776fe1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5" name="Shape 2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6" name="Google Shape;2306;g1077776fe1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7" name="Google Shape;2307;g1077776fe1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3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g1077776fe1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5" name="Google Shape;2315;g1077776fe1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1077776fe1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1077776fe1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a7274a1822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a7274a182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a7274a1822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a7274a1822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1077776fe1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9" name="Google Shape;2169;g1077776fe1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1077776fe1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1077776fe1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1077776fe1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1077776fe1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1077776fe1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1077776fe1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1077776fe1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1077776fe1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15.png"/><Relationship Id="rId4" Type="http://schemas.openxmlformats.org/officeDocument/2006/relationships/image" Target="../media/image44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4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4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Relationship Id="rId4" Type="http://schemas.openxmlformats.org/officeDocument/2006/relationships/image" Target="../media/image45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Relationship Id="rId4" Type="http://schemas.openxmlformats.org/officeDocument/2006/relationships/image" Target="../media/image4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4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220225"/>
            <a:ext cx="7704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1328945" y="-932567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 rot="2440329">
            <a:off x="6865875" y="-711275"/>
            <a:ext cx="3592175" cy="302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67000"/>
          </a:blip>
          <a:stretch>
            <a:fillRect/>
          </a:stretch>
        </p:blipFill>
        <p:spPr>
          <a:xfrm flipH="1" rot="5400000">
            <a:off x="-1871711" y="-356575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-889245" y="3430558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 amt="82000"/>
          </a:blip>
          <a:stretch>
            <a:fillRect/>
          </a:stretch>
        </p:blipFill>
        <p:spPr>
          <a:xfrm rot="10670981">
            <a:off x="6959826" y="3022524"/>
            <a:ext cx="3632875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6;p2"/>
          <p:cNvGrpSpPr/>
          <p:nvPr/>
        </p:nvGrpSpPr>
        <p:grpSpPr>
          <a:xfrm rot="-2700000">
            <a:off x="381980" y="2801012"/>
            <a:ext cx="1344349" cy="2469678"/>
            <a:chOff x="272875" y="1419395"/>
            <a:chExt cx="255950" cy="563168"/>
          </a:xfrm>
        </p:grpSpPr>
        <p:sp>
          <p:nvSpPr>
            <p:cNvPr id="17" name="Google Shape;17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 rot="-2700000">
            <a:off x="7112113" y="-364316"/>
            <a:ext cx="1344349" cy="1995327"/>
            <a:chOff x="272875" y="1527563"/>
            <a:chExt cx="255950" cy="455000"/>
          </a:xfrm>
        </p:grpSpPr>
        <p:sp>
          <p:nvSpPr>
            <p:cNvPr id="53" name="Google Shape;53;p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2"/>
          <p:cNvSpPr/>
          <p:nvPr/>
        </p:nvSpPr>
        <p:spPr>
          <a:xfrm rot="10800000">
            <a:off x="4793599" y="4568874"/>
            <a:ext cx="2265082" cy="21658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90" name="Google Shape;590;p1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1" name="Google Shape;591;p1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592" name="Google Shape;592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7" name="Google Shape;627;p1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1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629" name="Google Shape;629;p1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4" name="Google Shape;664;p11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11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13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671" name="Google Shape;671;p1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6" name="Google Shape;706;p1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3"/>
          <p:cNvSpPr txBox="1"/>
          <p:nvPr>
            <p:ph hasCustomPrompt="1"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/>
          <p:nvPr>
            <p:ph hasCustomPrompt="1"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/>
          <p:nvPr>
            <p:ph hasCustomPrompt="1"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/>
          <p:nvPr>
            <p:ph hasCustomPrompt="1"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2" name="Google Shape;712;p13"/>
          <p:cNvSpPr txBox="1"/>
          <p:nvPr>
            <p:ph hasCustomPrompt="1"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3" name="Google Shape;713;p13"/>
          <p:cNvSpPr txBox="1"/>
          <p:nvPr>
            <p:ph hasCustomPrompt="1"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4" name="Google Shape;714;p13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5" name="Google Shape;715;p13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6" name="Google Shape;716;p13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17" name="Google Shape;717;p13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13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9" name="Google Shape;719;p13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0" name="Google Shape;720;p13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3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2" name="Google Shape;722;p13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3" name="Google Shape;723;p13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4" name="Google Shape;724;p13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13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26" name="Google Shape;726;p13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0" name="Google Shape;730;p1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31" name="Google Shape;731;p1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6" name="Google Shape;766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1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1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2" name="Google Shape;772;p15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773" name="Google Shape;773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8" name="Google Shape;808;p1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0" name="Google Shape;810;p15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811" name="Google Shape;811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15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1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1" name="Google Shape;851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6" name="Google Shape;886;p1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1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Google Shape;888;p1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89" name="Google Shape;889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4" name="Google Shape;924;p1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25" name="Google Shape;925;p16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p1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8" name="Google Shape;928;p1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929" name="Google Shape;929;p1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4" name="Google Shape;964;p1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1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7" name="Google Shape;967;p18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968" name="Google Shape;9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9" name="Google Shape;969;p18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8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1" name="Google Shape;971;p18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2" name="Google Shape;972;p18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3" name="Google Shape;973;p18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4" name="Google Shape;974;p18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75" name="Google Shape;975;p18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18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977" name="Google Shape;977;p1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2" name="Google Shape;1012;p18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6" name="Google Shape;1016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17" name="Google Shape;1017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2" name="Google Shape;1052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055" name="Google Shape;1055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19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1" name="Google Shape;1091;p19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2" name="Google Shape;1092;p19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3" name="Google Shape;1093;p19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4" name="Google Shape;1094;p19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5" name="Google Shape;1095;p19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19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0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99" name="Google Shape;1099;p20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0" name="Google Shape;1100;p20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1" name="Google Shape;1101;p20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2" name="Google Shape;1102;p20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3" name="Google Shape;1103;p20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4" name="Google Shape;1104;p20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5" name="Google Shape;1105;p20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06" name="Google Shape;1106;p2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7" name="Google Shape;1107;p20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108" name="Google Shape;1108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3" name="Google Shape;1143;p2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0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146" name="Google Shape;1146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1" name="Google Shape;1181;p20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82" name="Google Shape;1182;p20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3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3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94" name="Google Shape;94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3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30" name="Google Shape;130;p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" name="Google Shape;165;p3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167" name="Google Shape;167;p3"/>
          <p:cNvSpPr txBox="1"/>
          <p:nvPr>
            <p:ph hasCustomPrompt="1"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1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5" name="Google Shape;1185;p21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6" name="Google Shape;1186;p21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7" name="Google Shape;1187;p21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88" name="Google Shape;1188;p21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9" name="Google Shape;1189;p21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0" name="Google Shape;1190;p21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1" name="Google Shape;1191;p21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2" name="Google Shape;1192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21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1194" name="Google Shape;1194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9" name="Google Shape;1229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p21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1" name="Google Shape;1231;p21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1232" name="Google Shape;1232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7" name="Google Shape;1267;p21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1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69" name="Google Shape;1269;p21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3" name="Google Shape;1273;p22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274" name="Google Shape;1274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9" name="Google Shape;1309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2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22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312" name="Google Shape;1312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2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2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2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2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2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2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7" name="Google Shape;1347;p22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8" name="Google Shape;1348;p22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9" name="Google Shape;1349;p22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0" name="Google Shape;1350;p22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22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2" name="Google Shape;1352;p22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3" name="Google Shape;1353;p22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54" name="Google Shape;1354;p22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5" name="Google Shape;1355;p22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6" name="Google Shape;1356;p22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7" name="Google Shape;1357;p22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8" name="Google Shape;1358;p22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9" name="Google Shape;1359;p22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"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" name="Google Shape;1361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2" name="Google Shape;1362;p23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363" name="Google Shape;1363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8" name="Google Shape;1398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2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01" name="Google Shape;1401;p23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2" name="Google Shape;1402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p23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1404" name="Google Shape;1404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4"/>
          <p:cNvSpPr txBox="1"/>
          <p:nvPr>
            <p:ph hasCustomPrompt="1"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1" name="Google Shape;1441;p24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2" name="Google Shape;1442;p24"/>
          <p:cNvSpPr txBox="1"/>
          <p:nvPr>
            <p:ph hasCustomPrompt="1"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3" name="Google Shape;1443;p24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4" name="Google Shape;1444;p24"/>
          <p:cNvSpPr txBox="1"/>
          <p:nvPr>
            <p:ph hasCustomPrompt="1"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5" name="Google Shape;1445;p24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6" name="Google Shape;1446;p24"/>
          <p:cNvSpPr txBox="1"/>
          <p:nvPr>
            <p:ph hasCustomPrompt="1"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47" name="Google Shape;1447;p24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8" name="Google Shape;1448;p24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9" name="Google Shape;1449;p24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0" name="Google Shape;1450;p24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1" name="Google Shape;1451;p24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52" name="Google Shape;1452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3" name="Google Shape;1453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454" name="Google Shape;1454;p2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2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2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2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2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2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2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2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2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2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89" name="Google Shape;1489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24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25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5" name="Google Shape;1495;p25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496" name="Google Shape;1496;p2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8" name="Google Shape;1498;p2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99" name="Google Shape;1499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2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4" name="Google Shape;1534;p25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5" name="Google Shape;1535;p2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2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6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39" name="Google Shape;1539;p26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26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1" name="Google Shape;1541;p26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26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1543" name="Google Shape;1543;p26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26"/>
          <p:cNvSpPr txBox="1"/>
          <p:nvPr>
            <p:ph hasCustomPrompt="1"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5" name="Google Shape;1545;p26"/>
          <p:cNvSpPr txBox="1"/>
          <p:nvPr>
            <p:ph hasCustomPrompt="1"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46" name="Google Shape;1546;p26"/>
          <p:cNvSpPr txBox="1"/>
          <p:nvPr>
            <p:ph hasCustomPrompt="1"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1547" name="Google Shape;1547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8" name="Google Shape;1548;p26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1549" name="Google Shape;1549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2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2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2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2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84" name="Google Shape;1584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2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26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87" name="Google Shape;1587;p26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2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0" name="Google Shape;1590;p27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91" name="Google Shape;1591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2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26" name="Google Shape;1626;p2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2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8" name="Google Shape;1628;p27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629" name="Google Shape;1629;p2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2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2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4" name="Google Shape;1664;p27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65" name="Google Shape;1665;p27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66" name="Google Shape;1666;p27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67" name="Google Shape;1667;p27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668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" name="Google Shape;1669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2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671" name="Google Shape;1671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06" name="Google Shape;1706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2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p28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28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0" name="Google Shape;1710;p28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1" name="Google Shape;1711;p28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2" name="Google Shape;1712;p28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3" name="Google Shape;1713;p28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5" name="Google Shape;1715;p2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6" name="Google Shape;1716;p29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717" name="Google Shape;1717;p2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2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2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2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2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2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2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2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2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2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2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2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2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2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2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2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2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2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2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2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2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2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2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2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2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2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2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2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2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2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2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2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2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2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2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2" name="Google Shape;1752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2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29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29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6" name="Google Shape;1756;p29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57" name="Google Shape;1757;p29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9" name="Google Shape;1759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30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30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30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30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764" name="Google Shape;1764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9" name="Google Shape;1799;p30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00" name="Google Shape;1800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5" name="Google Shape;1835;p30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36" name="Google Shape;1836;p30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7" name="Google Shape;1837;p30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8" name="Google Shape;1838;p30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70" name="Google Shape;170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4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175" name="Google Shape;175;p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4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31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31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31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4" name="Google Shape;1844;p31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845" name="Google Shape;1845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0" name="Google Shape;1880;p31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881" name="Google Shape;1881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6" name="Google Shape;1916;p31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5_1"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" name="Google Shape;1918;p3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9" name="Google Shape;1919;p32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920" name="Google Shape;1920;p3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55" name="Google Shape;195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32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p32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5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0" name="Google Shape;1960;p33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961" name="Google Shape;1961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96" name="Google Shape;1996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33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999" name="Google Shape;1999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3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3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3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3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5_1_1_1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5" name="Google Shape;2035;p34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4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7" name="Google Shape;2037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038" name="Google Shape;2038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3" name="Google Shape;2073;p34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4" name="Google Shape;2074;p3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p34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4_1_1_2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8" name="Google Shape;2078;p35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2079" name="Google Shape;2079;p3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4" name="Google Shape;2114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5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35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4" name="Google Shape;214;p5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5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216" name="Google Shape;216;p5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7" name="Google Shape;217;p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5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219" name="Google Shape;21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4" name="Google Shape;254;p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5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5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5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259" name="Google Shape;259;p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5" name="Google Shape;295;p5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5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4">
            <a:off x="2960862" y="1361553"/>
            <a:ext cx="3222304" cy="2224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0" name="Google Shape;300;p6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301" name="Google Shape;301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36" name="Google Shape;336;p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6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8" name="Google Shape;338;p6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339" name="Google Shape;339;p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6"/>
          <p:cNvSpPr txBox="1"/>
          <p:nvPr>
            <p:ph type="title"/>
          </p:nvPr>
        </p:nvSpPr>
        <p:spPr>
          <a:xfrm>
            <a:off x="3566522" y="1727900"/>
            <a:ext cx="2028900" cy="17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75" name="Google Shape;375;p6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"/>
          <p:cNvSpPr/>
          <p:nvPr/>
        </p:nvSpPr>
        <p:spPr>
          <a:xfrm rot="-7373435">
            <a:off x="3439495" y="5025020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9" name="Google Shape;379;p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380" name="Google Shape;380;p7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7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382" name="Google Shape;38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7" name="Google Shape;417;p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7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7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7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1" name="Google Shape;421;p7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422" name="Google Shape;422;p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7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8"/>
          <p:cNvPicPr preferRelativeResize="0"/>
          <p:nvPr/>
        </p:nvPicPr>
        <p:blipFill>
          <a:blip r:embed="rId2">
            <a:alphaModFix amt="74000"/>
          </a:blip>
          <a:stretch>
            <a:fillRect/>
          </a:stretch>
        </p:blipFill>
        <p:spPr>
          <a:xfrm flipH="1" rot="-10162003">
            <a:off x="301118" y="56641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8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 flipH="1" rot="10800000">
            <a:off x="2309117" y="4"/>
            <a:ext cx="61148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8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8962532">
            <a:off x="7553885" y="2352524"/>
            <a:ext cx="1462806" cy="350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8"/>
          <p:cNvPicPr preferRelativeResize="0"/>
          <p:nvPr/>
        </p:nvPicPr>
        <p:blipFill>
          <a:blip r:embed="rId5">
            <a:alphaModFix amt="62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"/>
          <p:cNvSpPr/>
          <p:nvPr/>
        </p:nvSpPr>
        <p:spPr>
          <a:xfrm rot="-6681487">
            <a:off x="8044372" y="2590906"/>
            <a:ext cx="2265023" cy="2165778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5" name="Google Shape;465;p8"/>
          <p:cNvGrpSpPr/>
          <p:nvPr/>
        </p:nvGrpSpPr>
        <p:grpSpPr>
          <a:xfrm rot="8100046">
            <a:off x="-12030" y="3450661"/>
            <a:ext cx="1344367" cy="1995327"/>
            <a:chOff x="272875" y="1527563"/>
            <a:chExt cx="255950" cy="455000"/>
          </a:xfrm>
        </p:grpSpPr>
        <p:sp>
          <p:nvSpPr>
            <p:cNvPr id="466" name="Google Shape;466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1" name="Google Shape;501;p8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502" name="Google Shape;502;p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7" name="Google Shape;537;p8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rot="5400000">
            <a:off x="1054424" y="-334421"/>
            <a:ext cx="447463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39" name="Google Shape;539;p8"/>
          <p:cNvSpPr/>
          <p:nvPr/>
        </p:nvSpPr>
        <p:spPr>
          <a:xfrm flipH="1" rot="231922">
            <a:off x="-1189243" y="-346558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9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543" name="Google Shape;543;p9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9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9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546" name="Google Shape;546;p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1" name="Google Shape;581;p9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verpass Black"/>
              <a:buNone/>
              <a:defRPr sz="3000">
                <a:solidFill>
                  <a:schemeClr val="dk2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4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1" name="Google Shape;2121;p3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9461196">
            <a:off x="1917996" y="2388117"/>
            <a:ext cx="2894873" cy="259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2" name="Google Shape;2122;p36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7">
            <a:off x="4764679" y="752254"/>
            <a:ext cx="2894876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3" name="Google Shape;2123;p36"/>
          <p:cNvPicPr preferRelativeResize="0"/>
          <p:nvPr/>
        </p:nvPicPr>
        <p:blipFill>
          <a:blip r:embed="rId5">
            <a:alphaModFix amt="47000"/>
          </a:blip>
          <a:stretch>
            <a:fillRect/>
          </a:stretch>
        </p:blipFill>
        <p:spPr>
          <a:xfrm>
            <a:off x="1808452" y="227299"/>
            <a:ext cx="5527099" cy="456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36"/>
          <p:cNvSpPr txBox="1"/>
          <p:nvPr>
            <p:ph type="ctrTitle"/>
          </p:nvPr>
        </p:nvSpPr>
        <p:spPr>
          <a:xfrm>
            <a:off x="1426500" y="1130675"/>
            <a:ext cx="6291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Proyek Akhir</a:t>
            </a:r>
            <a:r>
              <a:rPr lang="en"/>
              <a:t> Kelompok 1</a:t>
            </a:r>
            <a:endParaRPr/>
          </a:p>
        </p:txBody>
      </p:sp>
      <p:sp>
        <p:nvSpPr>
          <p:cNvPr id="2125" name="Google Shape;2125;p36"/>
          <p:cNvSpPr txBox="1"/>
          <p:nvPr>
            <p:ph idx="1" type="subTitle"/>
          </p:nvPr>
        </p:nvSpPr>
        <p:spPr>
          <a:xfrm>
            <a:off x="720000" y="3220225"/>
            <a:ext cx="7704000" cy="11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Dimas Agung Gumelar	195150201111032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 Hafidh Ilmi Nafi’an	195150200111042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Lutfi Mitra Tanjung		195150200111090</a:t>
            </a:r>
            <a:endParaRPr/>
          </a:p>
        </p:txBody>
      </p:sp>
      <p:sp>
        <p:nvSpPr>
          <p:cNvPr id="2126" name="Google Shape;2126;p36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45"/>
          <p:cNvSpPr txBox="1"/>
          <p:nvPr>
            <p:ph idx="1" type="body"/>
          </p:nvPr>
        </p:nvSpPr>
        <p:spPr>
          <a:xfrm>
            <a:off x="720000" y="1055850"/>
            <a:ext cx="77040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Mengambil data file wsbk.csv dan menyimpannya dalam dataframe datatweet yang telah diberi nama kolom.</a:t>
            </a:r>
            <a:endParaRPr/>
          </a:p>
        </p:txBody>
      </p:sp>
      <p:sp>
        <p:nvSpPr>
          <p:cNvPr id="2207" name="Google Shape;2207;p4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Data</a:t>
            </a:r>
            <a:endParaRPr/>
          </a:p>
        </p:txBody>
      </p:sp>
      <p:pic>
        <p:nvPicPr>
          <p:cNvPr id="2208" name="Google Shape;2208;p45"/>
          <p:cNvPicPr preferRelativeResize="0"/>
          <p:nvPr/>
        </p:nvPicPr>
        <p:blipFill rotWithShape="1">
          <a:blip r:embed="rId3">
            <a:alphaModFix/>
          </a:blip>
          <a:srcRect b="16710" l="3558" r="0" t="32682"/>
          <a:stretch/>
        </p:blipFill>
        <p:spPr>
          <a:xfrm>
            <a:off x="370425" y="1711650"/>
            <a:ext cx="8404949" cy="248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2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p46"/>
          <p:cNvSpPr txBox="1"/>
          <p:nvPr>
            <p:ph idx="1" type="body"/>
          </p:nvPr>
        </p:nvSpPr>
        <p:spPr>
          <a:xfrm>
            <a:off x="720000" y="1055850"/>
            <a:ext cx="77040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Membuat database dan tabel mandalika menggunakan Database SQLite3</a:t>
            </a:r>
            <a:endParaRPr/>
          </a:p>
        </p:txBody>
      </p:sp>
      <p:sp>
        <p:nvSpPr>
          <p:cNvPr id="2214" name="Google Shape;2214;p4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Data</a:t>
            </a:r>
            <a:endParaRPr/>
          </a:p>
        </p:txBody>
      </p:sp>
      <p:pic>
        <p:nvPicPr>
          <p:cNvPr id="2215" name="Google Shape;2215;p46"/>
          <p:cNvPicPr preferRelativeResize="0"/>
          <p:nvPr/>
        </p:nvPicPr>
        <p:blipFill rotWithShape="1">
          <a:blip r:embed="rId3">
            <a:alphaModFix/>
          </a:blip>
          <a:srcRect b="17486" l="4142" r="64616" t="30345"/>
          <a:stretch/>
        </p:blipFill>
        <p:spPr>
          <a:xfrm>
            <a:off x="2879825" y="1612975"/>
            <a:ext cx="3386150" cy="31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47"/>
          <p:cNvSpPr txBox="1"/>
          <p:nvPr>
            <p:ph idx="1" type="body"/>
          </p:nvPr>
        </p:nvSpPr>
        <p:spPr>
          <a:xfrm>
            <a:off x="720000" y="1055850"/>
            <a:ext cx="77040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Memasukkan data dari dataframe data tweet ke dalam database menggunakan query INSERT.</a:t>
            </a:r>
            <a:endParaRPr/>
          </a:p>
        </p:txBody>
      </p:sp>
      <p:sp>
        <p:nvSpPr>
          <p:cNvPr id="2221" name="Google Shape;2221;p4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Data</a:t>
            </a:r>
            <a:endParaRPr/>
          </a:p>
        </p:txBody>
      </p:sp>
      <p:pic>
        <p:nvPicPr>
          <p:cNvPr id="2222" name="Google Shape;2222;p47"/>
          <p:cNvPicPr preferRelativeResize="0"/>
          <p:nvPr/>
        </p:nvPicPr>
        <p:blipFill rotWithShape="1">
          <a:blip r:embed="rId3">
            <a:alphaModFix/>
          </a:blip>
          <a:srcRect b="7882" l="3996" r="57317" t="29311"/>
          <a:stretch/>
        </p:blipFill>
        <p:spPr>
          <a:xfrm>
            <a:off x="2691812" y="1507950"/>
            <a:ext cx="3760373" cy="34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48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28" name="Google Shape;2228;p48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Expectations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49"/>
          <p:cNvSpPr txBox="1"/>
          <p:nvPr>
            <p:ph idx="1" type="body"/>
          </p:nvPr>
        </p:nvSpPr>
        <p:spPr>
          <a:xfrm>
            <a:off x="720000" y="1055850"/>
            <a:ext cx="77040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49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Expectations</a:t>
            </a:r>
            <a:endParaRPr/>
          </a:p>
        </p:txBody>
      </p:sp>
      <p:pic>
        <p:nvPicPr>
          <p:cNvPr id="2235" name="Google Shape;22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400" y="1561200"/>
            <a:ext cx="49530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50"/>
          <p:cNvSpPr txBox="1"/>
          <p:nvPr>
            <p:ph idx="1" type="body"/>
          </p:nvPr>
        </p:nvSpPr>
        <p:spPr>
          <a:xfrm>
            <a:off x="720000" y="1055850"/>
            <a:ext cx="77040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50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Expectations</a:t>
            </a:r>
            <a:endParaRPr/>
          </a:p>
        </p:txBody>
      </p:sp>
      <p:pic>
        <p:nvPicPr>
          <p:cNvPr id="2242" name="Google Shape;224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7950"/>
            <a:ext cx="8839201" cy="3277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51"/>
          <p:cNvSpPr txBox="1"/>
          <p:nvPr>
            <p:ph idx="1" type="body"/>
          </p:nvPr>
        </p:nvSpPr>
        <p:spPr>
          <a:xfrm>
            <a:off x="720000" y="1055850"/>
            <a:ext cx="77040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51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Expectations</a:t>
            </a:r>
            <a:endParaRPr/>
          </a:p>
        </p:txBody>
      </p:sp>
      <p:pic>
        <p:nvPicPr>
          <p:cNvPr id="2249" name="Google Shape;224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965" y="1055850"/>
            <a:ext cx="6668072" cy="37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52"/>
          <p:cNvSpPr txBox="1"/>
          <p:nvPr>
            <p:ph idx="1" type="body"/>
          </p:nvPr>
        </p:nvSpPr>
        <p:spPr>
          <a:xfrm>
            <a:off x="720000" y="1055850"/>
            <a:ext cx="77040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52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Expectations</a:t>
            </a:r>
            <a:endParaRPr/>
          </a:p>
        </p:txBody>
      </p:sp>
      <p:pic>
        <p:nvPicPr>
          <p:cNvPr id="2256" name="Google Shape;225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5150"/>
            <a:ext cx="8839199" cy="2328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53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62" name="Google Shape;2262;p5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Ambil Data dari Database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54"/>
          <p:cNvSpPr txBox="1"/>
          <p:nvPr>
            <p:ph idx="1" type="body"/>
          </p:nvPr>
        </p:nvSpPr>
        <p:spPr>
          <a:xfrm>
            <a:off x="720000" y="1055850"/>
            <a:ext cx="77040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Mengambil data dari database menggunakan query SELECT dan menyimpannya dalam dataframe tweet_df</a:t>
            </a:r>
            <a:endParaRPr/>
          </a:p>
        </p:txBody>
      </p:sp>
      <p:sp>
        <p:nvSpPr>
          <p:cNvPr id="2268" name="Google Shape;2268;p5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Ambil</a:t>
            </a:r>
            <a:r>
              <a:rPr lang="en"/>
              <a:t> Data dari Database</a:t>
            </a:r>
            <a:endParaRPr/>
          </a:p>
        </p:txBody>
      </p:sp>
      <p:pic>
        <p:nvPicPr>
          <p:cNvPr id="2269" name="Google Shape;2269;p54"/>
          <p:cNvPicPr preferRelativeResize="0"/>
          <p:nvPr/>
        </p:nvPicPr>
        <p:blipFill rotWithShape="1">
          <a:blip r:embed="rId3">
            <a:alphaModFix/>
          </a:blip>
          <a:srcRect b="11005" l="3993" r="0" t="25671"/>
          <a:stretch/>
        </p:blipFill>
        <p:spPr>
          <a:xfrm>
            <a:off x="790013" y="1754825"/>
            <a:ext cx="7563974" cy="28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1" name="Google Shape;2131;p37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315363" y="245094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32" name="Google Shape;2132;p37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Daftar Isi</a:t>
            </a:r>
            <a:endParaRPr/>
          </a:p>
        </p:txBody>
      </p:sp>
      <p:pic>
        <p:nvPicPr>
          <p:cNvPr id="2133" name="Google Shape;2133;p37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37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37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822947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6" name="Google Shape;2136;p37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7" name="Google Shape;2137;p37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37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37"/>
          <p:cNvSpPr txBox="1"/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140" name="Google Shape;2140;p37"/>
          <p:cNvSpPr txBox="1"/>
          <p:nvPr>
            <p:ph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141" name="Google Shape;2141;p37"/>
          <p:cNvSpPr txBox="1"/>
          <p:nvPr>
            <p:ph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42" name="Google Shape;2142;p37"/>
          <p:cNvSpPr txBox="1"/>
          <p:nvPr>
            <p:ph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43" name="Google Shape;2143;p37"/>
          <p:cNvSpPr txBox="1"/>
          <p:nvPr>
            <p:ph idx="5" type="title"/>
          </p:nvPr>
        </p:nvSpPr>
        <p:spPr>
          <a:xfrm>
            <a:off x="642532" y="166700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4" name="Google Shape;2144;p37"/>
          <p:cNvSpPr txBox="1"/>
          <p:nvPr>
            <p:ph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5" name="Google Shape;2145;p37"/>
          <p:cNvSpPr txBox="1"/>
          <p:nvPr>
            <p:ph idx="7" type="ctrTitle"/>
          </p:nvPr>
        </p:nvSpPr>
        <p:spPr>
          <a:xfrm>
            <a:off x="1631850" y="3508100"/>
            <a:ext cx="1704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Ambil Data dari Database</a:t>
            </a:r>
            <a:endParaRPr/>
          </a:p>
        </p:txBody>
      </p:sp>
      <p:sp>
        <p:nvSpPr>
          <p:cNvPr id="2146" name="Google Shape;2146;p37"/>
          <p:cNvSpPr txBox="1"/>
          <p:nvPr>
            <p:ph idx="8" type="ctrTitle"/>
          </p:nvPr>
        </p:nvSpPr>
        <p:spPr>
          <a:xfrm>
            <a:off x="6688381" y="35081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 Modelling</a:t>
            </a:r>
            <a:endParaRPr/>
          </a:p>
        </p:txBody>
      </p:sp>
      <p:sp>
        <p:nvSpPr>
          <p:cNvPr id="2147" name="Google Shape;2147;p37"/>
          <p:cNvSpPr txBox="1"/>
          <p:nvPr>
            <p:ph idx="13" type="ctrTitle"/>
          </p:nvPr>
        </p:nvSpPr>
        <p:spPr>
          <a:xfrm>
            <a:off x="6688650" y="17309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Data</a:t>
            </a:r>
            <a:r>
              <a:rPr lang="en"/>
              <a:t> </a:t>
            </a:r>
            <a:endParaRPr/>
          </a:p>
        </p:txBody>
      </p:sp>
      <p:sp>
        <p:nvSpPr>
          <p:cNvPr id="2148" name="Google Shape;2148;p37"/>
          <p:cNvSpPr txBox="1"/>
          <p:nvPr>
            <p:ph idx="15" type="ctrTitle"/>
          </p:nvPr>
        </p:nvSpPr>
        <p:spPr>
          <a:xfrm>
            <a:off x="4095100" y="3508100"/>
            <a:ext cx="17046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2149" name="Google Shape;2149;p37"/>
          <p:cNvSpPr txBox="1"/>
          <p:nvPr>
            <p:ph idx="17" type="ctrTitle"/>
          </p:nvPr>
        </p:nvSpPr>
        <p:spPr>
          <a:xfrm>
            <a:off x="1631843" y="17309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Instalasi Kafka</a:t>
            </a:r>
            <a:endParaRPr/>
          </a:p>
        </p:txBody>
      </p:sp>
      <p:sp>
        <p:nvSpPr>
          <p:cNvPr id="2150" name="Google Shape;2150;p37"/>
          <p:cNvSpPr txBox="1"/>
          <p:nvPr>
            <p:ph idx="19" type="ctrTitle"/>
          </p:nvPr>
        </p:nvSpPr>
        <p:spPr>
          <a:xfrm>
            <a:off x="4160243" y="17309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Data</a:t>
            </a:r>
            <a:endParaRPr/>
          </a:p>
        </p:txBody>
      </p:sp>
      <p:sp>
        <p:nvSpPr>
          <p:cNvPr id="2151" name="Google Shape;2151;p37"/>
          <p:cNvSpPr txBox="1"/>
          <p:nvPr>
            <p:ph idx="5" type="title"/>
          </p:nvPr>
        </p:nvSpPr>
        <p:spPr>
          <a:xfrm>
            <a:off x="3218057" y="251625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2" name="Google Shape;2152;p37"/>
          <p:cNvSpPr txBox="1"/>
          <p:nvPr>
            <p:ph idx="17" type="ctrTitle"/>
          </p:nvPr>
        </p:nvSpPr>
        <p:spPr>
          <a:xfrm>
            <a:off x="4178643" y="26890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Expectations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55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275" name="Google Shape;2275;p55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56"/>
          <p:cNvSpPr txBox="1"/>
          <p:nvPr>
            <p:ph idx="1" type="body"/>
          </p:nvPr>
        </p:nvSpPr>
        <p:spPr>
          <a:xfrm>
            <a:off x="720900" y="869078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Dilakukan instalasi library-library yang akan digunakan modelling.</a:t>
            </a:r>
            <a:endParaRPr/>
          </a:p>
        </p:txBody>
      </p:sp>
      <p:sp>
        <p:nvSpPr>
          <p:cNvPr id="2281" name="Google Shape;2281;p5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Instalasi NER dan Sentiment Analysis</a:t>
            </a:r>
            <a:endParaRPr/>
          </a:p>
        </p:txBody>
      </p:sp>
      <p:pic>
        <p:nvPicPr>
          <p:cNvPr id="2282" name="Google Shape;2282;p56"/>
          <p:cNvPicPr preferRelativeResize="0"/>
          <p:nvPr/>
        </p:nvPicPr>
        <p:blipFill rotWithShape="1">
          <a:blip r:embed="rId3">
            <a:alphaModFix/>
          </a:blip>
          <a:srcRect b="6319" l="2826" r="27390" t="52727"/>
          <a:stretch/>
        </p:blipFill>
        <p:spPr>
          <a:xfrm>
            <a:off x="538550" y="1226927"/>
            <a:ext cx="5344099" cy="176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p56"/>
          <p:cNvPicPr preferRelativeResize="0"/>
          <p:nvPr/>
        </p:nvPicPr>
        <p:blipFill rotWithShape="1">
          <a:blip r:embed="rId4">
            <a:alphaModFix/>
          </a:blip>
          <a:srcRect b="13381" l="4033" r="18692" t="38222"/>
          <a:stretch/>
        </p:blipFill>
        <p:spPr>
          <a:xfrm>
            <a:off x="3077450" y="2991025"/>
            <a:ext cx="5766677" cy="20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57"/>
          <p:cNvSpPr txBox="1"/>
          <p:nvPr>
            <p:ph idx="1" type="body"/>
          </p:nvPr>
        </p:nvSpPr>
        <p:spPr>
          <a:xfrm>
            <a:off x="245450" y="2243550"/>
            <a:ext cx="3082800" cy="13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Dilakukan Modelling menggunakan NER dan Sentiment Analysis.</a:t>
            </a:r>
            <a:endParaRPr/>
          </a:p>
        </p:txBody>
      </p:sp>
      <p:sp>
        <p:nvSpPr>
          <p:cNvPr id="2289" name="Google Shape;2289;p57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</a:t>
            </a:r>
            <a:endParaRPr/>
          </a:p>
        </p:txBody>
      </p:sp>
      <p:pic>
        <p:nvPicPr>
          <p:cNvPr id="2290" name="Google Shape;2290;p57"/>
          <p:cNvPicPr preferRelativeResize="0"/>
          <p:nvPr/>
        </p:nvPicPr>
        <p:blipFill rotWithShape="1">
          <a:blip r:embed="rId3">
            <a:alphaModFix/>
          </a:blip>
          <a:srcRect b="7485" l="3350" r="53640" t="19622"/>
          <a:stretch/>
        </p:blipFill>
        <p:spPr>
          <a:xfrm>
            <a:off x="3760350" y="1218900"/>
            <a:ext cx="3178152" cy="3029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57"/>
          <p:cNvPicPr preferRelativeResize="0"/>
          <p:nvPr/>
        </p:nvPicPr>
        <p:blipFill rotWithShape="1">
          <a:blip r:embed="rId4">
            <a:alphaModFix/>
          </a:blip>
          <a:srcRect b="8567" l="3955" r="45906" t="77618"/>
          <a:stretch/>
        </p:blipFill>
        <p:spPr>
          <a:xfrm>
            <a:off x="3760350" y="4248725"/>
            <a:ext cx="3988574" cy="61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58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2297" name="Google Shape;2297;p58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 </a:t>
            </a:r>
            <a:r>
              <a:rPr lang="en"/>
              <a:t>Modelling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1" name="Shape 2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2" name="Google Shape;2302;p59"/>
          <p:cNvSpPr txBox="1"/>
          <p:nvPr>
            <p:ph idx="1" type="body"/>
          </p:nvPr>
        </p:nvSpPr>
        <p:spPr>
          <a:xfrm>
            <a:off x="1226625" y="1089200"/>
            <a:ext cx="6639900" cy="1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Dilakukan Pengecekan hasil Modelling</a:t>
            </a:r>
            <a:endParaRPr/>
          </a:p>
        </p:txBody>
      </p:sp>
      <p:sp>
        <p:nvSpPr>
          <p:cNvPr id="2303" name="Google Shape;2303;p59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 </a:t>
            </a:r>
            <a:r>
              <a:rPr lang="en"/>
              <a:t>Modelling</a:t>
            </a:r>
            <a:endParaRPr/>
          </a:p>
        </p:txBody>
      </p:sp>
      <p:pic>
        <p:nvPicPr>
          <p:cNvPr id="2304" name="Google Shape;2304;p59"/>
          <p:cNvPicPr preferRelativeResize="0"/>
          <p:nvPr/>
        </p:nvPicPr>
        <p:blipFill rotWithShape="1">
          <a:blip r:embed="rId3">
            <a:alphaModFix/>
          </a:blip>
          <a:srcRect b="7868" l="2978" r="0" t="19346"/>
          <a:stretch/>
        </p:blipFill>
        <p:spPr>
          <a:xfrm>
            <a:off x="1226613" y="1823925"/>
            <a:ext cx="6690773" cy="282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60"/>
          <p:cNvSpPr txBox="1"/>
          <p:nvPr>
            <p:ph idx="1" type="body"/>
          </p:nvPr>
        </p:nvSpPr>
        <p:spPr>
          <a:xfrm>
            <a:off x="1252050" y="950825"/>
            <a:ext cx="6639900" cy="1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Dilakukan Pengecekan hasil Modelling</a:t>
            </a:r>
            <a:endParaRPr/>
          </a:p>
        </p:txBody>
      </p:sp>
      <p:sp>
        <p:nvSpPr>
          <p:cNvPr id="2310" name="Google Shape;2310;p60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 Modelling</a:t>
            </a:r>
            <a:endParaRPr/>
          </a:p>
        </p:txBody>
      </p:sp>
      <p:pic>
        <p:nvPicPr>
          <p:cNvPr id="2311" name="Google Shape;2311;p60"/>
          <p:cNvPicPr preferRelativeResize="0"/>
          <p:nvPr/>
        </p:nvPicPr>
        <p:blipFill rotWithShape="1">
          <a:blip r:embed="rId3">
            <a:alphaModFix/>
          </a:blip>
          <a:srcRect b="9083" l="3242" r="61470" t="22206"/>
          <a:stretch/>
        </p:blipFill>
        <p:spPr>
          <a:xfrm>
            <a:off x="492750" y="1391775"/>
            <a:ext cx="2973725" cy="325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2" name="Google Shape;2312;p60"/>
          <p:cNvPicPr preferRelativeResize="0"/>
          <p:nvPr/>
        </p:nvPicPr>
        <p:blipFill rotWithShape="1">
          <a:blip r:embed="rId4">
            <a:alphaModFix/>
          </a:blip>
          <a:srcRect b="15390" l="3431" r="41490" t="28846"/>
          <a:stretch/>
        </p:blipFill>
        <p:spPr>
          <a:xfrm>
            <a:off x="3601150" y="1728900"/>
            <a:ext cx="4516075" cy="257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61"/>
          <p:cNvSpPr txBox="1"/>
          <p:nvPr>
            <p:ph idx="1" type="body"/>
          </p:nvPr>
        </p:nvSpPr>
        <p:spPr>
          <a:xfrm>
            <a:off x="1252050" y="950825"/>
            <a:ext cx="6639900" cy="1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Dilakukan Pengecekan hasil Modelling</a:t>
            </a:r>
            <a:endParaRPr/>
          </a:p>
        </p:txBody>
      </p:sp>
      <p:sp>
        <p:nvSpPr>
          <p:cNvPr id="2318" name="Google Shape;2318;p61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 Modelling</a:t>
            </a:r>
            <a:endParaRPr/>
          </a:p>
        </p:txBody>
      </p:sp>
      <p:pic>
        <p:nvPicPr>
          <p:cNvPr id="2319" name="Google Shape;2319;p61"/>
          <p:cNvPicPr preferRelativeResize="0"/>
          <p:nvPr/>
        </p:nvPicPr>
        <p:blipFill rotWithShape="1">
          <a:blip r:embed="rId3">
            <a:alphaModFix/>
          </a:blip>
          <a:srcRect b="18078" l="3611" r="55260" t="31492"/>
          <a:stretch/>
        </p:blipFill>
        <p:spPr>
          <a:xfrm>
            <a:off x="736650" y="1910450"/>
            <a:ext cx="3685176" cy="254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0" name="Google Shape;2320;p61"/>
          <p:cNvPicPr preferRelativeResize="0"/>
          <p:nvPr/>
        </p:nvPicPr>
        <p:blipFill rotWithShape="1">
          <a:blip r:embed="rId4">
            <a:alphaModFix/>
          </a:blip>
          <a:srcRect b="11316" l="3690" r="56192" t="39630"/>
          <a:stretch/>
        </p:blipFill>
        <p:spPr>
          <a:xfrm>
            <a:off x="4650750" y="1910451"/>
            <a:ext cx="3685176" cy="2534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62"/>
          <p:cNvSpPr txBox="1"/>
          <p:nvPr>
            <p:ph idx="1" type="body"/>
          </p:nvPr>
        </p:nvSpPr>
        <p:spPr>
          <a:xfrm>
            <a:off x="1252050" y="950825"/>
            <a:ext cx="6639900" cy="11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Pembentukan wordcloud dari tag yang sering muncul pada data stream.</a:t>
            </a:r>
            <a:endParaRPr/>
          </a:p>
        </p:txBody>
      </p:sp>
      <p:sp>
        <p:nvSpPr>
          <p:cNvPr id="2326" name="Google Shape;2326;p62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Hasil Modelling</a:t>
            </a:r>
            <a:endParaRPr/>
          </a:p>
        </p:txBody>
      </p:sp>
      <p:pic>
        <p:nvPicPr>
          <p:cNvPr id="2327" name="Google Shape;2327;p62"/>
          <p:cNvPicPr preferRelativeResize="0"/>
          <p:nvPr/>
        </p:nvPicPr>
        <p:blipFill rotWithShape="1">
          <a:blip r:embed="rId3">
            <a:alphaModFix/>
          </a:blip>
          <a:srcRect b="12725" l="3254" r="45334" t="23294"/>
          <a:stretch/>
        </p:blipFill>
        <p:spPr>
          <a:xfrm>
            <a:off x="2273450" y="1486850"/>
            <a:ext cx="4598899" cy="321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38"/>
          <p:cNvSpPr txBox="1"/>
          <p:nvPr>
            <p:ph idx="1" type="subTitle"/>
          </p:nvPr>
        </p:nvSpPr>
        <p:spPr>
          <a:xfrm>
            <a:off x="671450" y="2330950"/>
            <a:ext cx="3566700" cy="7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Stream dari Twitter menggunakan API Twitter</a:t>
            </a:r>
            <a:endParaRPr/>
          </a:p>
        </p:txBody>
      </p:sp>
      <p:sp>
        <p:nvSpPr>
          <p:cNvPr id="2158" name="Google Shape;2158;p38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38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2160" name="Google Shape;21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925" y="602252"/>
            <a:ext cx="3349749" cy="334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39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66" name="Google Shape;2166;p39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Instalasi Kafka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40"/>
          <p:cNvSpPr txBox="1"/>
          <p:nvPr>
            <p:ph idx="1" type="body"/>
          </p:nvPr>
        </p:nvSpPr>
        <p:spPr>
          <a:xfrm>
            <a:off x="720000" y="1055850"/>
            <a:ext cx="77040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Dilakukan Instalasi Kafka dan pembentukan topik bernama topik-wsbk-mandalika</a:t>
            </a:r>
            <a:endParaRPr/>
          </a:p>
        </p:txBody>
      </p:sp>
      <p:sp>
        <p:nvSpPr>
          <p:cNvPr id="2172" name="Google Shape;2172;p40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Instalasi Kafka</a:t>
            </a:r>
            <a:endParaRPr/>
          </a:p>
        </p:txBody>
      </p:sp>
      <p:pic>
        <p:nvPicPr>
          <p:cNvPr id="2173" name="Google Shape;2173;p40"/>
          <p:cNvPicPr preferRelativeResize="0"/>
          <p:nvPr/>
        </p:nvPicPr>
        <p:blipFill rotWithShape="1">
          <a:blip r:embed="rId3">
            <a:alphaModFix/>
          </a:blip>
          <a:srcRect b="9244" l="2931" r="16090" t="27396"/>
          <a:stretch/>
        </p:blipFill>
        <p:spPr>
          <a:xfrm>
            <a:off x="870638" y="1573325"/>
            <a:ext cx="7404523" cy="32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41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79" name="Google Shape;2179;p41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Data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p42"/>
          <p:cNvSpPr txBox="1"/>
          <p:nvPr>
            <p:ph type="ctrTitle"/>
          </p:nvPr>
        </p:nvSpPr>
        <p:spPr>
          <a:xfrm>
            <a:off x="735746" y="1396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 Data</a:t>
            </a:r>
            <a:endParaRPr/>
          </a:p>
        </p:txBody>
      </p:sp>
      <p:pic>
        <p:nvPicPr>
          <p:cNvPr id="2185" name="Google Shape;2185;p42"/>
          <p:cNvPicPr preferRelativeResize="0"/>
          <p:nvPr/>
        </p:nvPicPr>
        <p:blipFill rotWithShape="1">
          <a:blip r:embed="rId3">
            <a:alphaModFix/>
          </a:blip>
          <a:srcRect b="7362" l="3555" r="47537" t="19446"/>
          <a:stretch/>
        </p:blipFill>
        <p:spPr>
          <a:xfrm>
            <a:off x="0" y="935775"/>
            <a:ext cx="3561552" cy="2998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6" name="Google Shape;2186;p42"/>
          <p:cNvPicPr preferRelativeResize="0"/>
          <p:nvPr/>
        </p:nvPicPr>
        <p:blipFill rotWithShape="1">
          <a:blip r:embed="rId4">
            <a:alphaModFix/>
          </a:blip>
          <a:srcRect b="11741" l="3604" r="47948" t="22775"/>
          <a:stretch/>
        </p:blipFill>
        <p:spPr>
          <a:xfrm>
            <a:off x="3552875" y="935775"/>
            <a:ext cx="3820901" cy="290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7" name="Google Shape;2187;p42"/>
          <p:cNvPicPr preferRelativeResize="0"/>
          <p:nvPr/>
        </p:nvPicPr>
        <p:blipFill rotWithShape="1">
          <a:blip r:embed="rId5">
            <a:alphaModFix/>
          </a:blip>
          <a:srcRect b="9851" l="6216" r="47461" t="33565"/>
          <a:stretch/>
        </p:blipFill>
        <p:spPr>
          <a:xfrm>
            <a:off x="5582450" y="2644600"/>
            <a:ext cx="3561552" cy="2447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42"/>
          <p:cNvSpPr txBox="1"/>
          <p:nvPr>
            <p:ph idx="1" type="body"/>
          </p:nvPr>
        </p:nvSpPr>
        <p:spPr>
          <a:xfrm>
            <a:off x="218625" y="4193825"/>
            <a:ext cx="53139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Dilakukan Extract Data Stream dari Twitter menggunakan API Twitter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43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94" name="Google Shape;2194;p4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</a:t>
            </a:r>
            <a:r>
              <a:rPr lang="en"/>
              <a:t> Data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44"/>
          <p:cNvSpPr txBox="1"/>
          <p:nvPr>
            <p:ph idx="1" type="body"/>
          </p:nvPr>
        </p:nvSpPr>
        <p:spPr>
          <a:xfrm>
            <a:off x="720000" y="1055850"/>
            <a:ext cx="77040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Mengambil data dari consumer_kafka dan disimpan dalam file wsbk.csv</a:t>
            </a:r>
            <a:endParaRPr/>
          </a:p>
        </p:txBody>
      </p:sp>
      <p:sp>
        <p:nvSpPr>
          <p:cNvPr id="2200" name="Google Shape;2200;p4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Data</a:t>
            </a:r>
            <a:endParaRPr/>
          </a:p>
        </p:txBody>
      </p:sp>
      <p:pic>
        <p:nvPicPr>
          <p:cNvPr id="2201" name="Google Shape;2201;p44"/>
          <p:cNvPicPr preferRelativeResize="0"/>
          <p:nvPr/>
        </p:nvPicPr>
        <p:blipFill rotWithShape="1">
          <a:blip r:embed="rId3">
            <a:alphaModFix/>
          </a:blip>
          <a:srcRect b="34615" l="3560" r="29140" t="32163"/>
          <a:stretch/>
        </p:blipFill>
        <p:spPr>
          <a:xfrm>
            <a:off x="736650" y="1962300"/>
            <a:ext cx="7347523" cy="204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qua Marketing Plan by Slidego">
  <a:themeElements>
    <a:clrScheme name="Simple Light">
      <a:dk1>
        <a:srgbClr val="434343"/>
      </a:dk1>
      <a:lt1>
        <a:srgbClr val="FFFFFF"/>
      </a:lt1>
      <a:dk2>
        <a:srgbClr val="073763"/>
      </a:dk2>
      <a:lt2>
        <a:srgbClr val="3D85C6"/>
      </a:lt2>
      <a:accent1>
        <a:srgbClr val="3D85C6"/>
      </a:accent1>
      <a:accent2>
        <a:srgbClr val="B6D7A8"/>
      </a:accent2>
      <a:accent3>
        <a:srgbClr val="9FC5E8"/>
      </a:accent3>
      <a:accent4>
        <a:srgbClr val="9EDCD9"/>
      </a:accent4>
      <a:accent5>
        <a:srgbClr val="93C47D"/>
      </a:accent5>
      <a:accent6>
        <a:srgbClr val="6FA8DC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